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318" r:id="rId2"/>
    <p:sldId id="293" r:id="rId3"/>
    <p:sldId id="304" r:id="rId4"/>
    <p:sldId id="295" r:id="rId5"/>
    <p:sldId id="356" r:id="rId6"/>
    <p:sldId id="300" r:id="rId7"/>
    <p:sldId id="35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9">
          <p15:clr>
            <a:srgbClr val="A4A3A4"/>
          </p15:clr>
        </p15:guide>
        <p15:guide id="2" pos="10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  <a:srgbClr val="6D6F71"/>
    <a:srgbClr val="FFC000"/>
    <a:srgbClr val="ED1C24"/>
    <a:srgbClr val="254EA2"/>
    <a:srgbClr val="0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2" autoAdjust="0"/>
    <p:restoredTop sz="71758" autoAdjust="0"/>
  </p:normalViewPr>
  <p:slideViewPr>
    <p:cSldViewPr snapToGrid="0" showGuides="1">
      <p:cViewPr varScale="1">
        <p:scale>
          <a:sx n="80" d="100"/>
          <a:sy n="80" d="100"/>
        </p:scale>
        <p:origin x="450" y="60"/>
      </p:cViewPr>
      <p:guideLst>
        <p:guide orient="horz" pos="1509"/>
        <p:guide pos="10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E3E9-37E2-4002-81E9-20758CFD751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270D2-9962-4D21-92F3-D838007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913726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270D2-9962-4D21-92F3-D8380073DC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defTabSz="913726">
              <a:buFont typeface="Arial" panose="020B0604020202020204" pitchFamily="34" charset="0"/>
              <a:buChar char="•"/>
              <a:defRPr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Times" pitchFamily="18" charset="0"/>
                <a:ea typeface="ヒラギノ角ゴ Pro W3" charset="0"/>
                <a:cs typeface="ヒラギノ角ゴ Pro W3" charset="0"/>
              </a:rPr>
              <a:t>ervice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Times" pitchFamily="18" charset="0"/>
                <a:ea typeface="ヒラギノ角ゴ Pro W3" charset="0"/>
                <a:cs typeface="ヒラギノ角ゴ Pro W3" charset="0"/>
              </a:rPr>
              <a:t>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Times" pitchFamily="18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04" name="Slide Number Placeholder 3"/>
          <p:cNvSpPr txBox="1">
            <a:spLocks noGrp="1"/>
          </p:cNvSpPr>
          <p:nvPr/>
        </p:nvSpPr>
        <p:spPr bwMode="auto">
          <a:xfrm>
            <a:off x="3885581" y="8686491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1" tIns="46586" rIns="93171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11B5D71-7A80-4A80-89CB-4A41B67A0A54}" type="slidenum">
              <a:rPr lang="en-US" sz="1200">
                <a:solidFill>
                  <a:prstClr val="black"/>
                </a:solidFill>
                <a:latin typeface="Times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8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565" y="4343400"/>
            <a:ext cx="6062870" cy="4114800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308270D2-9962-4D21-92F3-D8380073DC65}" type="slidenum">
              <a:rPr lang="en-US" sz="1800" kern="0">
                <a:solidFill>
                  <a:sysClr val="windowText" lastClr="000000"/>
                </a:solidFill>
              </a:rPr>
              <a:pPr defTabSz="914350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4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04" name="Slide Number Placeholder 3"/>
          <p:cNvSpPr txBox="1">
            <a:spLocks noGrp="1"/>
          </p:cNvSpPr>
          <p:nvPr/>
        </p:nvSpPr>
        <p:spPr bwMode="auto">
          <a:xfrm>
            <a:off x="3885581" y="8686491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1" tIns="46586" rIns="93171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11B5D71-7A80-4A80-89CB-4A41B67A0A54}" type="slidenum">
              <a:rPr lang="en-US" sz="1200">
                <a:solidFill>
                  <a:prstClr val="black"/>
                </a:solidFill>
                <a:latin typeface="Times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0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04" name="Slide Number Placeholder 3"/>
          <p:cNvSpPr txBox="1">
            <a:spLocks noGrp="1"/>
          </p:cNvSpPr>
          <p:nvPr/>
        </p:nvSpPr>
        <p:spPr bwMode="auto">
          <a:xfrm>
            <a:off x="3885581" y="8686491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1" tIns="46586" rIns="93171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11B5D71-7A80-4A80-89CB-4A41B67A0A54}" type="slidenum">
              <a:rPr lang="en-US" sz="1200">
                <a:solidFill>
                  <a:prstClr val="black"/>
                </a:solidFill>
                <a:latin typeface="Times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270D2-9962-4D21-92F3-D8380073D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9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758779" y="1863182"/>
            <a:ext cx="6332936" cy="783630"/>
          </a:xfrm>
        </p:spPr>
        <p:txBody>
          <a:bodyPr anchor="b" anchorCtr="0">
            <a:noAutofit/>
          </a:bodyPr>
          <a:lstStyle>
            <a:lvl1pPr algn="l">
              <a:defRPr sz="3200" b="1" i="0">
                <a:latin typeface="+mj-lt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758785" y="2783153"/>
            <a:ext cx="6332935" cy="1199317"/>
          </a:xfrm>
        </p:spPr>
        <p:txBody>
          <a:bodyPr lIns="0" rIns="0" anchor="t" anchorCtr="0"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18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13" y="252412"/>
            <a:ext cx="7056830" cy="3976688"/>
          </a:xfrm>
        </p:spPr>
        <p:txBody>
          <a:bodyPr lIns="0" tIns="0" rIns="0" bIns="0" anchor="ctr">
            <a:noAutofit/>
          </a:bodyPr>
          <a:lstStyle>
            <a:lvl1pPr marL="0" indent="0" algn="l">
              <a:spcAft>
                <a:spcPts val="0"/>
              </a:spcAft>
              <a:buNone/>
              <a:defRPr sz="2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212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9144000" cy="5143499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913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173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>
  <p:cSld name="Blank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947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Title Slide - IW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697819" y="1832702"/>
            <a:ext cx="6332936" cy="783630"/>
          </a:xfrm>
        </p:spPr>
        <p:txBody>
          <a:bodyPr anchor="b" anchorCtr="0">
            <a:noAutofit/>
          </a:bodyPr>
          <a:lstStyle>
            <a:lvl1pPr algn="l">
              <a:defRPr sz="3200" b="1" i="0">
                <a:latin typeface="+mj-lt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697825" y="2920314"/>
            <a:ext cx="6332935" cy="1199317"/>
          </a:xfrm>
        </p:spPr>
        <p:txBody>
          <a:bodyPr lIns="0" rIns="0" anchor="t"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338072" y="4678401"/>
            <a:ext cx="1316991" cy="274599"/>
            <a:chOff x="2336800" y="2667000"/>
            <a:chExt cx="3098800" cy="646113"/>
          </a:xfrm>
        </p:grpSpPr>
        <p:sp>
          <p:nvSpPr>
            <p:cNvPr id="33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1711133" y="854159"/>
            <a:ext cx="3101011" cy="653925"/>
            <a:chOff x="1749509" y="1580102"/>
            <a:chExt cx="3502315" cy="738550"/>
          </a:xfrm>
        </p:grpSpPr>
        <p:sp>
          <p:nvSpPr>
            <p:cNvPr id="45" name="Rectangle 23"/>
            <p:cNvSpPr>
              <a:spLocks/>
            </p:cNvSpPr>
            <p:nvPr/>
          </p:nvSpPr>
          <p:spPr bwMode="black">
            <a:xfrm>
              <a:off x="1765435" y="2000139"/>
              <a:ext cx="109489" cy="3085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24"/>
            <p:cNvSpPr>
              <a:spLocks/>
            </p:cNvSpPr>
            <p:nvPr/>
          </p:nvSpPr>
          <p:spPr bwMode="black">
            <a:xfrm>
              <a:off x="1945925" y="1989523"/>
              <a:ext cx="325149" cy="318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267" y="3383"/>
                  </a:moveTo>
                  <a:lnTo>
                    <a:pt x="7347" y="3383"/>
                  </a:lnTo>
                  <a:cubicBezTo>
                    <a:pt x="9024" y="856"/>
                    <a:pt x="11059" y="0"/>
                    <a:pt x="13895" y="0"/>
                  </a:cubicBezTo>
                  <a:cubicBezTo>
                    <a:pt x="19405" y="0"/>
                    <a:pt x="21600" y="3545"/>
                    <a:pt x="21600" y="8681"/>
                  </a:cubicBezTo>
                  <a:lnTo>
                    <a:pt x="21600" y="21600"/>
                  </a:lnTo>
                  <a:lnTo>
                    <a:pt x="14333" y="21600"/>
                  </a:lnTo>
                  <a:lnTo>
                    <a:pt x="14333" y="11412"/>
                  </a:lnTo>
                  <a:cubicBezTo>
                    <a:pt x="14333" y="9415"/>
                    <a:pt x="14652" y="5910"/>
                    <a:pt x="11059" y="5910"/>
                  </a:cubicBezTo>
                  <a:cubicBezTo>
                    <a:pt x="8104" y="5910"/>
                    <a:pt x="7267" y="8151"/>
                    <a:pt x="7267" y="10759"/>
                  </a:cubicBezTo>
                  <a:lnTo>
                    <a:pt x="7267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7267" y="693"/>
                  </a:lnTo>
                  <a:lnTo>
                    <a:pt x="7267" y="3383"/>
                  </a:lnTo>
                  <a:close/>
                  <a:moveTo>
                    <a:pt x="7267" y="3383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25"/>
            <p:cNvSpPr>
              <a:spLocks/>
            </p:cNvSpPr>
            <p:nvPr/>
          </p:nvSpPr>
          <p:spPr bwMode="black">
            <a:xfrm>
              <a:off x="2312215" y="1803725"/>
              <a:ext cx="224286" cy="5049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246" y="21600"/>
                  </a:moveTo>
                  <a:lnTo>
                    <a:pt x="3706" y="21600"/>
                  </a:lnTo>
                  <a:lnTo>
                    <a:pt x="3706" y="12266"/>
                  </a:lnTo>
                  <a:lnTo>
                    <a:pt x="0" y="12266"/>
                  </a:lnTo>
                  <a:lnTo>
                    <a:pt x="0" y="8409"/>
                  </a:lnTo>
                  <a:lnTo>
                    <a:pt x="3706" y="8409"/>
                  </a:lnTo>
                  <a:lnTo>
                    <a:pt x="3706" y="6737"/>
                  </a:lnTo>
                  <a:cubicBezTo>
                    <a:pt x="3706" y="4911"/>
                    <a:pt x="3822" y="3574"/>
                    <a:pt x="6718" y="2109"/>
                  </a:cubicBezTo>
                  <a:cubicBezTo>
                    <a:pt x="9322" y="746"/>
                    <a:pt x="13088" y="0"/>
                    <a:pt x="17082" y="0"/>
                  </a:cubicBezTo>
                  <a:cubicBezTo>
                    <a:pt x="18704" y="0"/>
                    <a:pt x="20154" y="129"/>
                    <a:pt x="21599" y="463"/>
                  </a:cubicBezTo>
                  <a:lnTo>
                    <a:pt x="21599" y="4500"/>
                  </a:lnTo>
                  <a:cubicBezTo>
                    <a:pt x="20385" y="4269"/>
                    <a:pt x="19283" y="4063"/>
                    <a:pt x="17893" y="4063"/>
                  </a:cubicBezTo>
                  <a:cubicBezTo>
                    <a:pt x="15173" y="4063"/>
                    <a:pt x="14246" y="4783"/>
                    <a:pt x="14246" y="6274"/>
                  </a:cubicBezTo>
                  <a:lnTo>
                    <a:pt x="14246" y="8409"/>
                  </a:lnTo>
                  <a:lnTo>
                    <a:pt x="21600" y="8409"/>
                  </a:lnTo>
                  <a:lnTo>
                    <a:pt x="21600" y="12266"/>
                  </a:lnTo>
                  <a:lnTo>
                    <a:pt x="14246" y="12266"/>
                  </a:lnTo>
                  <a:lnTo>
                    <a:pt x="14246" y="21600"/>
                  </a:lnTo>
                  <a:close/>
                  <a:moveTo>
                    <a:pt x="14246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26"/>
            <p:cNvSpPr>
              <a:spLocks/>
            </p:cNvSpPr>
            <p:nvPr/>
          </p:nvSpPr>
          <p:spPr bwMode="black">
            <a:xfrm>
              <a:off x="2545791" y="1989523"/>
              <a:ext cx="371598" cy="3291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710" y="10820"/>
                  </a:moveTo>
                  <a:cubicBezTo>
                    <a:pt x="6710" y="13386"/>
                    <a:pt x="8213" y="15361"/>
                    <a:pt x="10800" y="15361"/>
                  </a:cubicBezTo>
                  <a:cubicBezTo>
                    <a:pt x="13386" y="15361"/>
                    <a:pt x="14890" y="13386"/>
                    <a:pt x="14890" y="10820"/>
                  </a:cubicBezTo>
                  <a:cubicBezTo>
                    <a:pt x="14890" y="8332"/>
                    <a:pt x="13386" y="6239"/>
                    <a:pt x="10800" y="6239"/>
                  </a:cubicBezTo>
                  <a:cubicBezTo>
                    <a:pt x="8213" y="6239"/>
                    <a:pt x="6710" y="8333"/>
                    <a:pt x="6710" y="10820"/>
                  </a:cubicBezTo>
                  <a:moveTo>
                    <a:pt x="21600" y="10820"/>
                  </a:moveTo>
                  <a:cubicBezTo>
                    <a:pt x="21600" y="17691"/>
                    <a:pt x="16567" y="21600"/>
                    <a:pt x="10800" y="21600"/>
                  </a:cubicBezTo>
                  <a:cubicBezTo>
                    <a:pt x="5068" y="21600"/>
                    <a:pt x="0" y="17730"/>
                    <a:pt x="0" y="10820"/>
                  </a:cubicBezTo>
                  <a:cubicBezTo>
                    <a:pt x="0" y="3909"/>
                    <a:pt x="5033" y="0"/>
                    <a:pt x="10800" y="0"/>
                  </a:cubicBezTo>
                  <a:cubicBezTo>
                    <a:pt x="16567" y="0"/>
                    <a:pt x="21600" y="3909"/>
                    <a:pt x="21600" y="108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27"/>
            <p:cNvSpPr>
              <a:spLocks/>
            </p:cNvSpPr>
            <p:nvPr/>
          </p:nvSpPr>
          <p:spPr bwMode="black">
            <a:xfrm>
              <a:off x="2965167" y="1994832"/>
              <a:ext cx="231586" cy="3125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213" y="3780"/>
                  </a:moveTo>
                  <a:lnTo>
                    <a:pt x="10325" y="3780"/>
                  </a:lnTo>
                  <a:cubicBezTo>
                    <a:pt x="12287" y="1163"/>
                    <a:pt x="15654" y="0"/>
                    <a:pt x="19638" y="0"/>
                  </a:cubicBezTo>
                  <a:lnTo>
                    <a:pt x="21600" y="0"/>
                  </a:lnTo>
                  <a:lnTo>
                    <a:pt x="21600" y="7269"/>
                  </a:lnTo>
                  <a:cubicBezTo>
                    <a:pt x="20199" y="6688"/>
                    <a:pt x="18853" y="6563"/>
                    <a:pt x="17282" y="6563"/>
                  </a:cubicBezTo>
                  <a:cubicBezTo>
                    <a:pt x="11614" y="6563"/>
                    <a:pt x="10213" y="9347"/>
                    <a:pt x="10213" y="13002"/>
                  </a:cubicBezTo>
                  <a:lnTo>
                    <a:pt x="10213" y="21600"/>
                  </a:lnTo>
                  <a:lnTo>
                    <a:pt x="0" y="21600"/>
                  </a:lnTo>
                  <a:lnTo>
                    <a:pt x="0" y="291"/>
                  </a:lnTo>
                  <a:lnTo>
                    <a:pt x="10213" y="291"/>
                  </a:lnTo>
                  <a:lnTo>
                    <a:pt x="10213" y="3780"/>
                  </a:lnTo>
                  <a:close/>
                  <a:moveTo>
                    <a:pt x="10213" y="37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28"/>
            <p:cNvSpPr>
              <a:spLocks/>
            </p:cNvSpPr>
            <p:nvPr/>
          </p:nvSpPr>
          <p:spPr bwMode="black">
            <a:xfrm>
              <a:off x="3235902" y="1989523"/>
              <a:ext cx="522893" cy="318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518" y="3301"/>
                  </a:moveTo>
                  <a:lnTo>
                    <a:pt x="4568" y="3301"/>
                  </a:lnTo>
                  <a:cubicBezTo>
                    <a:pt x="5636" y="978"/>
                    <a:pt x="6951" y="0"/>
                    <a:pt x="8590" y="0"/>
                  </a:cubicBezTo>
                  <a:cubicBezTo>
                    <a:pt x="10427" y="0"/>
                    <a:pt x="12017" y="1222"/>
                    <a:pt x="12935" y="3993"/>
                  </a:cubicBezTo>
                  <a:cubicBezTo>
                    <a:pt x="13804" y="1385"/>
                    <a:pt x="15517" y="0"/>
                    <a:pt x="17255" y="0"/>
                  </a:cubicBezTo>
                  <a:cubicBezTo>
                    <a:pt x="20482" y="0"/>
                    <a:pt x="21600" y="3464"/>
                    <a:pt x="21600" y="8273"/>
                  </a:cubicBezTo>
                  <a:lnTo>
                    <a:pt x="21600" y="21600"/>
                  </a:lnTo>
                  <a:lnTo>
                    <a:pt x="17081" y="21600"/>
                  </a:lnTo>
                  <a:lnTo>
                    <a:pt x="17081" y="11615"/>
                  </a:lnTo>
                  <a:cubicBezTo>
                    <a:pt x="17081" y="9455"/>
                    <a:pt x="17131" y="5909"/>
                    <a:pt x="15219" y="5909"/>
                  </a:cubicBezTo>
                  <a:cubicBezTo>
                    <a:pt x="13134" y="5909"/>
                    <a:pt x="13059" y="9129"/>
                    <a:pt x="13059" y="11615"/>
                  </a:cubicBezTo>
                  <a:lnTo>
                    <a:pt x="13059" y="21600"/>
                  </a:lnTo>
                  <a:lnTo>
                    <a:pt x="8540" y="21600"/>
                  </a:lnTo>
                  <a:lnTo>
                    <a:pt x="8540" y="11615"/>
                  </a:lnTo>
                  <a:cubicBezTo>
                    <a:pt x="8540" y="9292"/>
                    <a:pt x="8540" y="5747"/>
                    <a:pt x="6530" y="5747"/>
                  </a:cubicBezTo>
                  <a:cubicBezTo>
                    <a:pt x="4518" y="5747"/>
                    <a:pt x="4518" y="9292"/>
                    <a:pt x="4518" y="11615"/>
                  </a:cubicBezTo>
                  <a:lnTo>
                    <a:pt x="4518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4518" y="693"/>
                  </a:lnTo>
                  <a:lnTo>
                    <a:pt x="4518" y="3301"/>
                  </a:lnTo>
                  <a:close/>
                  <a:moveTo>
                    <a:pt x="4518" y="3301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29"/>
            <p:cNvSpPr>
              <a:spLocks/>
            </p:cNvSpPr>
            <p:nvPr/>
          </p:nvSpPr>
          <p:spPr bwMode="black">
            <a:xfrm>
              <a:off x="3803918" y="1989523"/>
              <a:ext cx="359654" cy="3291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790" y="10820"/>
                  </a:moveTo>
                  <a:cubicBezTo>
                    <a:pt x="6790" y="13386"/>
                    <a:pt x="8344" y="15361"/>
                    <a:pt x="11017" y="15361"/>
                  </a:cubicBezTo>
                  <a:cubicBezTo>
                    <a:pt x="13689" y="15361"/>
                    <a:pt x="15243" y="13386"/>
                    <a:pt x="15243" y="10820"/>
                  </a:cubicBezTo>
                  <a:cubicBezTo>
                    <a:pt x="15243" y="8331"/>
                    <a:pt x="13689" y="6239"/>
                    <a:pt x="11017" y="6239"/>
                  </a:cubicBezTo>
                  <a:cubicBezTo>
                    <a:pt x="8344" y="6239"/>
                    <a:pt x="6790" y="8332"/>
                    <a:pt x="6790" y="10820"/>
                  </a:cubicBezTo>
                  <a:moveTo>
                    <a:pt x="21600" y="20928"/>
                  </a:moveTo>
                  <a:lnTo>
                    <a:pt x="15026" y="20928"/>
                  </a:lnTo>
                  <a:lnTo>
                    <a:pt x="15026" y="18678"/>
                  </a:lnTo>
                  <a:lnTo>
                    <a:pt x="14954" y="18678"/>
                  </a:lnTo>
                  <a:cubicBezTo>
                    <a:pt x="13798" y="20691"/>
                    <a:pt x="11521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2" y="0"/>
                    <a:pt x="9283" y="0"/>
                  </a:cubicBezTo>
                  <a:cubicBezTo>
                    <a:pt x="11414" y="0"/>
                    <a:pt x="13653" y="869"/>
                    <a:pt x="15026" y="2646"/>
                  </a:cubicBezTo>
                  <a:lnTo>
                    <a:pt x="15026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30"/>
            <p:cNvSpPr>
              <a:spLocks/>
            </p:cNvSpPr>
            <p:nvPr/>
          </p:nvSpPr>
          <p:spPr bwMode="black">
            <a:xfrm>
              <a:off x="4207367" y="1904586"/>
              <a:ext cx="206369" cy="4007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132" y="21600"/>
                  </a:moveTo>
                  <a:lnTo>
                    <a:pt x="3704" y="21600"/>
                  </a:lnTo>
                  <a:lnTo>
                    <a:pt x="3704" y="9845"/>
                  </a:lnTo>
                  <a:lnTo>
                    <a:pt x="0" y="9845"/>
                  </a:lnTo>
                  <a:lnTo>
                    <a:pt x="0" y="4987"/>
                  </a:lnTo>
                  <a:lnTo>
                    <a:pt x="3704" y="4987"/>
                  </a:lnTo>
                  <a:lnTo>
                    <a:pt x="3704" y="0"/>
                  </a:lnTo>
                  <a:lnTo>
                    <a:pt x="15132" y="0"/>
                  </a:lnTo>
                  <a:lnTo>
                    <a:pt x="15132" y="4987"/>
                  </a:lnTo>
                  <a:lnTo>
                    <a:pt x="21600" y="4987"/>
                  </a:lnTo>
                  <a:lnTo>
                    <a:pt x="21600" y="9845"/>
                  </a:lnTo>
                  <a:lnTo>
                    <a:pt x="15132" y="9845"/>
                  </a:lnTo>
                  <a:close/>
                  <a:moveTo>
                    <a:pt x="15132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31"/>
            <p:cNvSpPr>
              <a:spLocks/>
            </p:cNvSpPr>
            <p:nvPr/>
          </p:nvSpPr>
          <p:spPr bwMode="black">
            <a:xfrm>
              <a:off x="4446253" y="2000139"/>
              <a:ext cx="109489" cy="3085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32"/>
            <p:cNvSpPr>
              <a:spLocks/>
            </p:cNvSpPr>
            <p:nvPr/>
          </p:nvSpPr>
          <p:spPr bwMode="black">
            <a:xfrm>
              <a:off x="4605507" y="1989523"/>
              <a:ext cx="244858" cy="3291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7266"/>
                  </a:moveTo>
                  <a:cubicBezTo>
                    <a:pt x="20166" y="6476"/>
                    <a:pt x="18469" y="5844"/>
                    <a:pt x="16612" y="5844"/>
                  </a:cubicBezTo>
                  <a:cubicBezTo>
                    <a:pt x="12896" y="5844"/>
                    <a:pt x="9978" y="7977"/>
                    <a:pt x="9978" y="10781"/>
                  </a:cubicBezTo>
                  <a:cubicBezTo>
                    <a:pt x="9978" y="13703"/>
                    <a:pt x="12791" y="15756"/>
                    <a:pt x="16771" y="15756"/>
                  </a:cubicBezTo>
                  <a:cubicBezTo>
                    <a:pt x="18469" y="15756"/>
                    <a:pt x="20327" y="15242"/>
                    <a:pt x="21600" y="14373"/>
                  </a:cubicBezTo>
                  <a:lnTo>
                    <a:pt x="21600" y="20455"/>
                  </a:lnTo>
                  <a:cubicBezTo>
                    <a:pt x="19477" y="21245"/>
                    <a:pt x="17142" y="21600"/>
                    <a:pt x="14807" y="21600"/>
                  </a:cubicBezTo>
                  <a:cubicBezTo>
                    <a:pt x="6740" y="21600"/>
                    <a:pt x="0" y="17138"/>
                    <a:pt x="0" y="11017"/>
                  </a:cubicBezTo>
                  <a:cubicBezTo>
                    <a:pt x="0" y="4502"/>
                    <a:pt x="6688" y="0"/>
                    <a:pt x="15231" y="0"/>
                  </a:cubicBezTo>
                  <a:cubicBezTo>
                    <a:pt x="17460" y="0"/>
                    <a:pt x="19689" y="395"/>
                    <a:pt x="21600" y="1184"/>
                  </a:cubicBezTo>
                  <a:lnTo>
                    <a:pt x="21600" y="7266"/>
                  </a:lnTo>
                  <a:close/>
                  <a:moveTo>
                    <a:pt x="21600" y="7266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33"/>
            <p:cNvSpPr>
              <a:spLocks/>
            </p:cNvSpPr>
            <p:nvPr/>
          </p:nvSpPr>
          <p:spPr bwMode="black">
            <a:xfrm>
              <a:off x="4892170" y="1989523"/>
              <a:ext cx="359654" cy="3291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791" y="10820"/>
                  </a:moveTo>
                  <a:cubicBezTo>
                    <a:pt x="6791" y="13386"/>
                    <a:pt x="8344" y="15361"/>
                    <a:pt x="11017" y="15361"/>
                  </a:cubicBezTo>
                  <a:cubicBezTo>
                    <a:pt x="13690" y="15361"/>
                    <a:pt x="15243" y="13386"/>
                    <a:pt x="15243" y="10820"/>
                  </a:cubicBezTo>
                  <a:cubicBezTo>
                    <a:pt x="15243" y="8331"/>
                    <a:pt x="13690" y="6239"/>
                    <a:pt x="11017" y="6239"/>
                  </a:cubicBezTo>
                  <a:cubicBezTo>
                    <a:pt x="8344" y="6239"/>
                    <a:pt x="6791" y="8332"/>
                    <a:pt x="6791" y="10820"/>
                  </a:cubicBezTo>
                  <a:moveTo>
                    <a:pt x="21600" y="20928"/>
                  </a:moveTo>
                  <a:lnTo>
                    <a:pt x="15025" y="20928"/>
                  </a:lnTo>
                  <a:lnTo>
                    <a:pt x="15025" y="18678"/>
                  </a:lnTo>
                  <a:lnTo>
                    <a:pt x="14954" y="18678"/>
                  </a:lnTo>
                  <a:cubicBezTo>
                    <a:pt x="13798" y="20691"/>
                    <a:pt x="11522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3" y="0"/>
                    <a:pt x="9283" y="0"/>
                  </a:cubicBezTo>
                  <a:cubicBezTo>
                    <a:pt x="11414" y="0"/>
                    <a:pt x="13653" y="869"/>
                    <a:pt x="15025" y="2646"/>
                  </a:cubicBezTo>
                  <a:lnTo>
                    <a:pt x="15025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34"/>
            <p:cNvSpPr>
              <a:spLocks/>
            </p:cNvSpPr>
            <p:nvPr/>
          </p:nvSpPr>
          <p:spPr bwMode="black">
            <a:xfrm>
              <a:off x="1749509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35"/>
            <p:cNvSpPr>
              <a:spLocks/>
            </p:cNvSpPr>
            <p:nvPr/>
          </p:nvSpPr>
          <p:spPr bwMode="black">
            <a:xfrm>
              <a:off x="2046788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36"/>
            <p:cNvSpPr>
              <a:spLocks/>
            </p:cNvSpPr>
            <p:nvPr/>
          </p:nvSpPr>
          <p:spPr bwMode="black">
            <a:xfrm>
              <a:off x="2344065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AutoShape 37"/>
            <p:cNvSpPr>
              <a:spLocks/>
            </p:cNvSpPr>
            <p:nvPr/>
          </p:nvSpPr>
          <p:spPr bwMode="black">
            <a:xfrm>
              <a:off x="2641345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71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AutoShape 38"/>
            <p:cNvSpPr>
              <a:spLocks/>
            </p:cNvSpPr>
            <p:nvPr/>
          </p:nvSpPr>
          <p:spPr bwMode="black">
            <a:xfrm>
              <a:off x="2938624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AutoShape 39"/>
            <p:cNvSpPr>
              <a:spLocks/>
            </p:cNvSpPr>
            <p:nvPr/>
          </p:nvSpPr>
          <p:spPr bwMode="black">
            <a:xfrm>
              <a:off x="3235902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AutoShape 40"/>
            <p:cNvSpPr>
              <a:spLocks/>
            </p:cNvSpPr>
            <p:nvPr/>
          </p:nvSpPr>
          <p:spPr bwMode="black">
            <a:xfrm>
              <a:off x="3538490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800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41"/>
            <p:cNvSpPr>
              <a:spLocks/>
            </p:cNvSpPr>
            <p:nvPr/>
          </p:nvSpPr>
          <p:spPr bwMode="black">
            <a:xfrm>
              <a:off x="4133047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AutoShape 42"/>
            <p:cNvSpPr>
              <a:spLocks/>
            </p:cNvSpPr>
            <p:nvPr/>
          </p:nvSpPr>
          <p:spPr bwMode="black">
            <a:xfrm>
              <a:off x="3835768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AutoShape 43"/>
            <p:cNvSpPr>
              <a:spLocks/>
            </p:cNvSpPr>
            <p:nvPr/>
          </p:nvSpPr>
          <p:spPr bwMode="black">
            <a:xfrm>
              <a:off x="4430327" y="1580102"/>
              <a:ext cx="144659" cy="1453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68" y="21600"/>
                    <a:pt x="0" y="16731"/>
                    <a:pt x="0" y="10802"/>
                  </a:cubicBezTo>
                  <a:cubicBezTo>
                    <a:pt x="0" y="4872"/>
                    <a:pt x="4868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488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221" y="970907"/>
            <a:ext cx="7034591" cy="1608934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698621" y="2508806"/>
            <a:ext cx="7040563" cy="62009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182880" indent="0">
              <a:buNone/>
              <a:defRPr>
                <a:solidFill>
                  <a:schemeClr val="bg1"/>
                </a:solidFill>
              </a:defRPr>
            </a:lvl2pPr>
            <a:lvl3pPr marL="36576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307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33382" y="857250"/>
            <a:ext cx="8478837" cy="37742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1262" y="3339955"/>
            <a:ext cx="9144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2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011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338137" y="1175552"/>
            <a:ext cx="8474076" cy="34559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1981" y="635150"/>
            <a:ext cx="8474076" cy="45704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©2016 Informatica. Proprietary and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466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30" y="865125"/>
            <a:ext cx="4200317" cy="3766409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281" y="868701"/>
            <a:ext cx="4201939" cy="3766409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42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144" y="2448226"/>
            <a:ext cx="2771683" cy="2183306"/>
          </a:xfrm>
        </p:spPr>
        <p:txBody>
          <a:bodyPr/>
          <a:lstStyle>
            <a:lvl1pPr>
              <a:spcAft>
                <a:spcPts val="400"/>
              </a:spcAft>
              <a:defRPr sz="16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40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400"/>
              </a:spcAft>
              <a:defRPr sz="1400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6973" y="2448226"/>
            <a:ext cx="2772076" cy="2183306"/>
          </a:xfrm>
        </p:spPr>
        <p:txBody>
          <a:bodyPr/>
          <a:lstStyle>
            <a:lvl1pPr>
              <a:spcAft>
                <a:spcPts val="400"/>
              </a:spcAft>
              <a:defRPr sz="16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40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400"/>
              </a:spcAft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41605" y="2448226"/>
            <a:ext cx="2770615" cy="2183306"/>
          </a:xfrm>
        </p:spPr>
        <p:txBody>
          <a:bodyPr/>
          <a:lstStyle>
            <a:lvl1pPr>
              <a:spcAft>
                <a:spcPts val="400"/>
              </a:spcAft>
              <a:defRPr sz="16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40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400"/>
              </a:spcAft>
              <a:defRPr sz="1400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1">
                    <a:lumMod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41981" y="635149"/>
            <a:ext cx="8474076" cy="36391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40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938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1981" y="637568"/>
            <a:ext cx="8474076" cy="4122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667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175" y="859964"/>
            <a:ext cx="8473045" cy="37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7031" y="4807891"/>
            <a:ext cx="3486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756" y="256436"/>
            <a:ext cx="8470457" cy="3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fld id="{B7713CD3-DCAD-4845-9CA0-0A87C9136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03459" y="471583"/>
            <a:ext cx="9144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8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Eurostile" pitchFamily="34" charset="0"/>
          <a:cs typeface="Eurostile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20040" indent="-320040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+mj-lt"/>
          <a:ea typeface="Eurostile" pitchFamily="34" charset="0"/>
          <a:cs typeface="Arial"/>
        </a:defRPr>
      </a:lvl1pPr>
      <a:lvl2pPr marL="640080" indent="-32004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200" kern="1200">
          <a:solidFill>
            <a:schemeClr val="tx1"/>
          </a:solidFill>
          <a:latin typeface="+mj-lt"/>
          <a:ea typeface="Eurostile" pitchFamily="34" charset="0"/>
          <a:cs typeface="Arial"/>
        </a:defRPr>
      </a:lvl2pPr>
      <a:lvl3pPr marL="960120" indent="-320040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+mj-lt"/>
          <a:ea typeface="Eurostile" pitchFamily="34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4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78" r="28999"/>
          <a:stretch/>
        </p:blipFill>
        <p:spPr bwMode="auto">
          <a:xfrm>
            <a:off x="4459959" y="7088"/>
            <a:ext cx="4686099" cy="513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9959" y="3454400"/>
            <a:ext cx="4694642" cy="13004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Better Customer Experience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6525" y="-1952256"/>
            <a:ext cx="2869636" cy="22635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30" y="132347"/>
            <a:ext cx="4200317" cy="4499187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Move Your Business Forward. Leverage Your Data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77031" y="4807891"/>
            <a:ext cx="3486675" cy="2143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43156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088" y="1561447"/>
            <a:ext cx="3948749" cy="630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089" y="2256162"/>
            <a:ext cx="3948749" cy="630865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874" y="2950877"/>
            <a:ext cx="3941963" cy="630865"/>
          </a:xfrm>
          <a:prstGeom prst="rect">
            <a:avLst/>
          </a:prstGeom>
          <a:solidFill>
            <a:srgbClr val="FFD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8088" y="3645593"/>
            <a:ext cx="3948749" cy="6308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7713CD3-DCAD-4845-9CA0-0A87C91366F3}" type="slidenum">
              <a:rPr lang="en-US" smtClean="0"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3905" y="1736951"/>
            <a:ext cx="4123842" cy="313932"/>
          </a:xfrm>
          <a:prstGeom prst="rect">
            <a:avLst/>
          </a:prstGeom>
          <a:noFill/>
          <a:ln>
            <a:noFill/>
          </a:ln>
        </p:spPr>
        <p:txBody>
          <a:bodyPr wrap="square" lIns="274320" anchor="ctr" anchorCtr="0">
            <a:spAutoFit/>
          </a:bodyPr>
          <a:lstStyle/>
          <a:p>
            <a:pPr algn="l">
              <a:lnSpc>
                <a:spcPct val="90000"/>
              </a:lnSpc>
              <a:buClr>
                <a:srgbClr val="FFFFFF"/>
              </a:buClr>
              <a:buSzPct val="120000"/>
            </a:pPr>
            <a:r>
              <a:rPr lang="en-US" sz="1600" b="1" kern="0" dirty="0">
                <a:solidFill>
                  <a:srgbClr val="FFFFFF"/>
                </a:solidFill>
                <a:cs typeface="Arial"/>
              </a:rPr>
              <a:t>$4.4B Global Hospitality Company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43905" y="2368461"/>
            <a:ext cx="4123842" cy="406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7432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32004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1pPr>
            <a:lvl2pPr marL="64008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2pPr>
            <a:lvl3pPr marL="96012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3"/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charset="0"/>
              <a:buChar char="•"/>
              <a:defRPr sz="1600" kern="1200">
                <a:solidFill>
                  <a:srgbClr val="3D3D3D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charset="0"/>
              <a:buChar char="•"/>
              <a:defRPr sz="1400" kern="1200">
                <a:solidFill>
                  <a:srgbClr val="3D3D3D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None/>
            </a:pPr>
            <a:r>
              <a:rPr lang="en-US" sz="1600" b="1" dirty="0">
                <a:solidFill>
                  <a:srgbClr val="FFFFFF"/>
                </a:solidFill>
              </a:rPr>
              <a:t>12 Brands 605 Properties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43905" y="3061658"/>
            <a:ext cx="4123841" cy="406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7432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32004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1pPr>
            <a:lvl2pPr marL="64008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2pPr>
            <a:lvl3pPr marL="96012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3"/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charset="0"/>
              <a:buChar char="•"/>
              <a:defRPr sz="1600" kern="1200">
                <a:solidFill>
                  <a:srgbClr val="3D3D3D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charset="0"/>
              <a:buChar char="•"/>
              <a:defRPr sz="1400" kern="1200">
                <a:solidFill>
                  <a:srgbClr val="3D3D3D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None/>
            </a:pPr>
            <a:r>
              <a:rPr lang="en-US" sz="1600" b="1" dirty="0">
                <a:solidFill>
                  <a:srgbClr val="000000"/>
                </a:solidFill>
              </a:rPr>
              <a:t>95K Employees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69963" y="2389576"/>
            <a:ext cx="378218" cy="3759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100" dirty="0" err="1">
              <a:solidFill>
                <a:schemeClr val="bg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69963" y="3081789"/>
            <a:ext cx="378218" cy="3759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100" dirty="0" err="1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69963" y="1695625"/>
            <a:ext cx="378218" cy="3759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100" dirty="0" err="1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43904" y="3764832"/>
            <a:ext cx="4123841" cy="406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7432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32004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1pPr>
            <a:lvl2pPr marL="64008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2pPr>
            <a:lvl3pPr marL="960120" indent="-32004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3"/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Eurostile" pitchFamily="34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charset="0"/>
              <a:buChar char="•"/>
              <a:defRPr sz="1600" kern="1200">
                <a:solidFill>
                  <a:srgbClr val="3D3D3D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charset="0"/>
              <a:buChar char="•"/>
              <a:defRPr sz="1400" kern="1200">
                <a:solidFill>
                  <a:srgbClr val="3D3D3D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70M Customers 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69963" y="3774974"/>
            <a:ext cx="378218" cy="3774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100" dirty="0" err="1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12718" r="16777" b="4261"/>
          <a:stretch/>
        </p:blipFill>
        <p:spPr bwMode="auto">
          <a:xfrm>
            <a:off x="4674799" y="1561447"/>
            <a:ext cx="3784253" cy="271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77031" y="4807891"/>
            <a:ext cx="3486675" cy="2143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E1BD4-96ED-4462-AD3E-BB042D11F409}"/>
              </a:ext>
            </a:extLst>
          </p:cNvPr>
          <p:cNvSpPr txBox="1"/>
          <p:nvPr/>
        </p:nvSpPr>
        <p:spPr>
          <a:xfrm>
            <a:off x="1564103" y="67046"/>
            <a:ext cx="54021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The Customer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7151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78" r="28999"/>
          <a:stretch/>
        </p:blipFill>
        <p:spPr bwMode="auto">
          <a:xfrm>
            <a:off x="4450967" y="-9789"/>
            <a:ext cx="4686099" cy="513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8370" y="1054463"/>
            <a:ext cx="394553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0" indent="-339725">
              <a:spcAft>
                <a:spcPts val="1800"/>
              </a:spcAft>
              <a:buClr>
                <a:srgbClr val="ED1C24"/>
              </a:buClr>
              <a:buFont typeface="Arial" charset="0"/>
              <a:buChar char="•"/>
              <a:defRPr/>
            </a:pPr>
            <a:r>
              <a:rPr lang="en-US" sz="1400" kern="0" dirty="0"/>
              <a:t>A premier global hospitality company.</a:t>
            </a:r>
          </a:p>
          <a:p>
            <a:pPr marL="339725" lvl="0" indent="-339725">
              <a:spcAft>
                <a:spcPts val="1800"/>
              </a:spcAft>
              <a:buClr>
                <a:srgbClr val="ED1C24"/>
              </a:buClr>
              <a:buFont typeface="Arial" charset="0"/>
              <a:buChar char="•"/>
              <a:defRPr/>
            </a:pPr>
            <a:r>
              <a:rPr lang="en-US" sz="1400" dirty="0"/>
              <a:t>Deliver great guest experiences by consistently collecting, managing and sharing guest preferences across departments, properties and countries.</a:t>
            </a:r>
          </a:p>
          <a:p>
            <a:pPr marL="339725" lvl="0" indent="-339725">
              <a:spcAft>
                <a:spcPts val="1800"/>
              </a:spcAft>
              <a:buClr>
                <a:srgbClr val="ED1C24"/>
              </a:buClr>
              <a:buFont typeface="Arial" charset="0"/>
              <a:buChar char="•"/>
              <a:defRPr/>
            </a:pPr>
            <a:r>
              <a:rPr lang="en-US" sz="1400" kern="0" dirty="0"/>
              <a:t>Powered Guest Experience Management system with 360 views of guests behaviors and preferences.</a:t>
            </a:r>
          </a:p>
          <a:p>
            <a:pPr marL="339725" lvl="0" indent="-339725">
              <a:spcAft>
                <a:spcPts val="1800"/>
              </a:spcAft>
              <a:buClr>
                <a:srgbClr val="ED1C24"/>
              </a:buClr>
              <a:buFont typeface="Arial" charset="0"/>
              <a:buChar char="•"/>
              <a:defRPr/>
            </a:pPr>
            <a:r>
              <a:rPr lang="en-US" sz="1400" kern="0" dirty="0"/>
              <a:t>Experienced double digit growth from loyalty customers, a 19%  YOY revenue increase from promotional offers and a 50% reduction in promotional spend.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9959" y="3454400"/>
            <a:ext cx="4694642" cy="13004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Better Customer Experience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Use Data to Know Your Customer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77031" y="4807891"/>
            <a:ext cx="3486675" cy="2143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85502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jccmemphis.org/clientuploads/Wellness/Yoga%20at%20the%20MJC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788230" y="342455"/>
            <a:ext cx="5367642" cy="45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Eurostile" pitchFamily="34" charset="0"/>
                <a:cs typeface="Eurostil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836868" y="664764"/>
            <a:ext cx="8478837" cy="3774281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1800" i="1" dirty="0"/>
              <a:t>Name: Margaret Smith</a:t>
            </a:r>
            <a:br>
              <a:rPr lang="en-US" sz="1800" i="1" dirty="0"/>
            </a:br>
            <a:r>
              <a:rPr lang="en-US" sz="1800" i="1" dirty="0"/>
              <a:t>Nickname: Maggie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Employer: GE Aviation</a:t>
            </a:r>
            <a:br>
              <a:rPr lang="en-US" sz="1800" i="1" dirty="0"/>
            </a:br>
            <a:r>
              <a:rPr lang="en-US" sz="1800" i="1" dirty="0"/>
              <a:t>Role: Event Planner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Value: High </a:t>
            </a:r>
            <a:br>
              <a:rPr lang="en-US" sz="1800" i="1" dirty="0"/>
            </a:br>
            <a:r>
              <a:rPr lang="en-US" sz="1800" i="1" dirty="0"/>
              <a:t>Gold Passport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Allergies: </a:t>
            </a:r>
            <a:br>
              <a:rPr lang="en-US" sz="1800" i="1" dirty="0"/>
            </a:br>
            <a:r>
              <a:rPr lang="en-US" sz="1800" i="1" dirty="0"/>
              <a:t>Down pillows. Prefers foam. 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Favorite cocktail: </a:t>
            </a:r>
            <a:br>
              <a:rPr lang="en-US" sz="1800" i="1" dirty="0"/>
            </a:br>
            <a:r>
              <a:rPr lang="en-US" sz="1800" i="1" dirty="0"/>
              <a:t>Green apple martini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b="17121"/>
          <a:stretch/>
        </p:blipFill>
        <p:spPr bwMode="auto">
          <a:xfrm>
            <a:off x="5175092" y="388687"/>
            <a:ext cx="3040332" cy="210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b="12644"/>
          <a:stretch/>
        </p:blipFill>
        <p:spPr bwMode="auto">
          <a:xfrm>
            <a:off x="5175092" y="2566996"/>
            <a:ext cx="3040332" cy="207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77031" y="4807891"/>
            <a:ext cx="3486675" cy="2143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35455-BED5-4F8D-BD56-53FA38383D02}"/>
              </a:ext>
            </a:extLst>
          </p:cNvPr>
          <p:cNvSpPr txBox="1"/>
          <p:nvPr/>
        </p:nvSpPr>
        <p:spPr>
          <a:xfrm>
            <a:off x="836868" y="342455"/>
            <a:ext cx="18100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u="sng" dirty="0"/>
              <a:t>The Guest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03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jccmemphis.org/clientuploads/Wellness/Yoga%20at%20the%20MJC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788230" y="342455"/>
            <a:ext cx="5367642" cy="45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Eurostile" pitchFamily="34" charset="0"/>
                <a:cs typeface="Eurostil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D3D3D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836869" y="664764"/>
            <a:ext cx="4338224" cy="3774281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1800" i="1" dirty="0"/>
              <a:t>Foam Pillows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Green Apple Martini In Her Room</a:t>
            </a:r>
          </a:p>
          <a:p>
            <a:pPr marL="0" indent="0">
              <a:buNone/>
            </a:pPr>
            <a:r>
              <a:rPr lang="en-US" sz="1800" b="1" u="sng" dirty="0"/>
              <a:t>Result</a:t>
            </a:r>
            <a:r>
              <a:rPr lang="en-US" sz="1800" i="1" dirty="0"/>
              <a:t> 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Guest Feels Like She Is special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Higher Satisfaction Because She Is Better Attended To</a:t>
            </a:r>
          </a:p>
          <a:p>
            <a:pPr>
              <a:buFont typeface="Wingdings" charset="2"/>
              <a:buChar char="ü"/>
            </a:pPr>
            <a:r>
              <a:rPr lang="en-US" sz="1800" i="1" dirty="0"/>
              <a:t>Higher Satisfaction With Her Stay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b="17121"/>
          <a:stretch/>
        </p:blipFill>
        <p:spPr bwMode="auto">
          <a:xfrm>
            <a:off x="5175092" y="388687"/>
            <a:ext cx="3040332" cy="210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b="12644"/>
          <a:stretch/>
        </p:blipFill>
        <p:spPr bwMode="auto">
          <a:xfrm>
            <a:off x="5175092" y="2566996"/>
            <a:ext cx="3040332" cy="207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77031" y="4807891"/>
            <a:ext cx="3486675" cy="2143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267" y="4807229"/>
            <a:ext cx="319953" cy="217673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35455-BED5-4F8D-BD56-53FA38383D02}"/>
              </a:ext>
            </a:extLst>
          </p:cNvPr>
          <p:cNvSpPr txBox="1"/>
          <p:nvPr/>
        </p:nvSpPr>
        <p:spPr>
          <a:xfrm>
            <a:off x="836868" y="342455"/>
            <a:ext cx="18100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u="sng" dirty="0"/>
              <a:t>Provided Upon Check In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15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4" y="864005"/>
            <a:ext cx="4121719" cy="281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7713CD3-DCAD-4845-9CA0-0A87C91366F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0434" y="786033"/>
            <a:ext cx="3811064" cy="3077128"/>
          </a:xfrm>
          <a:noFill/>
        </p:spPr>
        <p:txBody>
          <a:bodyPr anchor="ctr"/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“Data is what makes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comfortable stay and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hotel experience you’ll never forget.”</a:t>
            </a:r>
          </a:p>
          <a:p>
            <a:pPr marL="0" indent="0">
              <a:buNone/>
            </a:pP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64495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0201-C0E9-47E4-94B0-E7463AB74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779" y="1863182"/>
            <a:ext cx="7288968" cy="783630"/>
          </a:xfrm>
        </p:spPr>
        <p:txBody>
          <a:bodyPr/>
          <a:lstStyle/>
          <a:p>
            <a:r>
              <a:rPr lang="en-US" dirty="0"/>
              <a:t>Questions???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Charlie@5thdegreeconsuting.com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8CCC9-E9B5-46E1-B1FA-099811837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734" y="3095974"/>
            <a:ext cx="1790531" cy="1199317"/>
          </a:xfrm>
        </p:spPr>
        <p:txBody>
          <a:bodyPr/>
          <a:lstStyle/>
          <a:p>
            <a:r>
              <a:rPr lang="en-US" dirty="0"/>
              <a:t>646 340 8140</a:t>
            </a:r>
          </a:p>
          <a:p>
            <a:r>
              <a:rPr lang="en-US" dirty="0"/>
              <a:t>516 721 7078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FEDC6-06E1-451E-BDC1-809E537E5955}"/>
              </a:ext>
            </a:extLst>
          </p:cNvPr>
          <p:cNvSpPr txBox="1"/>
          <p:nvPr/>
        </p:nvSpPr>
        <p:spPr>
          <a:xfrm>
            <a:off x="2021305" y="4391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dirty="0"/>
              <a:t>Schedule A Self Service Analytics Demo at:</a:t>
            </a:r>
          </a:p>
          <a:p>
            <a:r>
              <a:rPr lang="en-US" dirty="0"/>
              <a:t>http://5thdegreeconsulting.com/book-a-demo/</a:t>
            </a:r>
          </a:p>
        </p:txBody>
      </p:sp>
    </p:spTree>
    <p:extLst>
      <p:ext uri="{BB962C8B-B14F-4D97-AF65-F5344CB8AC3E}">
        <p14:creationId xmlns:p14="http://schemas.microsoft.com/office/powerpoint/2010/main" val="157098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1fe6502-6582-4fee-a55a-8baa925a18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1fe6502-6582-4fee-a55a-8baa925a18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1fe6502-6582-4fee-a55a-8baa925a1807"/>
</p:tagLst>
</file>

<file path=ppt/theme/theme1.xml><?xml version="1.0" encoding="utf-8"?>
<a:theme xmlns:a="http://schemas.openxmlformats.org/drawingml/2006/main" name="Infa_Corporate_Template_16x9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EEFA3E5-7FA8-0B41-B84A-5A6244F91C82}" vid="{BCCEB39E-5DF1-004D-917D-CC5A64D66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Infa_Corporate_Template_16x9</Template>
  <TotalTime>3979</TotalTime>
  <Words>191</Words>
  <Application>Microsoft Office PowerPoint</Application>
  <PresentationFormat>On-screen Show (16:9)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Eurostile</vt:lpstr>
      <vt:lpstr>Times</vt:lpstr>
      <vt:lpstr>Wingdings</vt:lpstr>
      <vt:lpstr>ヒラギノ角ゴ Pro W3</vt:lpstr>
      <vt:lpstr>Infa_Corporate_Template_16x9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Questions???  Charlie@5thdegreeconsuting.com</vt:lpstr>
    </vt:vector>
  </TitlesOfParts>
  <Company>Informatica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Two Lines</dc:title>
  <dc:creator>Singson, Darwin</dc:creator>
  <cp:lastModifiedBy>Charlie Onolfo</cp:lastModifiedBy>
  <cp:revision>283</cp:revision>
  <dcterms:created xsi:type="dcterms:W3CDTF">2016-09-16T07:27:35Z</dcterms:created>
  <dcterms:modified xsi:type="dcterms:W3CDTF">2018-08-27T11:26:29Z</dcterms:modified>
</cp:coreProperties>
</file>